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  <p:embeddedFont>
      <p:font typeface="Pacifico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acific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phy.com/gifs/klarna-reaction-reactions-tap-xvqIOHfQvth5NeoT0Y" TargetMode="External"/><Relationship Id="rId3" Type="http://schemas.openxmlformats.org/officeDocument/2006/relationships/hyperlink" Target="https://giphy.com/gifs/transparent-63I6FXZTXks2A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082f8fbf3_1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082f8fbf3_1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082f8fbf3_1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082f8fbf3_1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082f8fbf3_1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082f8fbf3_1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34343"/>
                </a:solidFill>
              </a:rPr>
              <a:t>Here: live presenation of prototype?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0fb1845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0fb1845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2"/>
              </a:rPr>
              <a:t>https://giphy.com/gifs/klarna-reaction-reactions-tap-xvqIOHfQvth5NeoT0Y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https://giphy.com/gifs/transparent-63I6FXZTXks2A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0c83f4e2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0c83f4e2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08ec423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08ec423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082f8fbf3_1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082f8fbf3_1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b7da20d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b7da20d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Interviews - most importants statements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082f8fbf3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082f8fbf3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Empathy Map is just one tool that can help you </a:t>
            </a:r>
            <a:r>
              <a:rPr b="1" lang="de"/>
              <a:t>empathise and synthesise</a:t>
            </a:r>
            <a:r>
              <a:rPr lang="de"/>
              <a:t> your observations from the research phase, and draw out unexpected</a:t>
            </a:r>
            <a:r>
              <a:rPr b="1" lang="de"/>
              <a:t> insights about your user’s needs</a:t>
            </a:r>
            <a:r>
              <a:rPr lang="de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Empathy Map allows us to </a:t>
            </a:r>
            <a:r>
              <a:rPr b="1" lang="de"/>
              <a:t>sum up our learning</a:t>
            </a:r>
            <a:r>
              <a:rPr lang="de"/>
              <a:t> from engagements with people in the field of design research. The map provides four major areas in which to focus our attention on, thus providing an overview of a person’s experience. Empathy maps are also</a:t>
            </a:r>
            <a:r>
              <a:rPr b="1" lang="de"/>
              <a:t> great as a background for the construction of the personas</a:t>
            </a:r>
            <a:r>
              <a:rPr lang="de"/>
              <a:t> that you would often want to create later.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082f8fb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082f8fb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082f8fbf3_1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082f8fbf3_1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HMW question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082f8fbf3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082f8fbf3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08ec423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08ec423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b7da20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b7da20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25" name="Google Shape;125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26" name="Google Shape;126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31" name="Google Shape;131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37" name="Google Shape;13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42" name="Google Shape;14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46" name="Google Shape;146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52" name="Google Shape;152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57" name="Google Shape;157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61" name="Google Shape;161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67" name="Google Shape;167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72" name="Google Shape;172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77" name="Google Shape;177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81" name="Google Shape;181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86" name="Google Shape;186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91" name="Google Shape;191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97" name="Google Shape;197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02" name="Google Shape;202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06" name="Google Shape;206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11" name="Google Shape;211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17" name="Google Shape;217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22" name="Google Shape;222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26" name="Google Shape;226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32" name="Google Shape;232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37" name="Google Shape;237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42" name="Google Shape;242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46" name="Google Shape;246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02" name="Google Shape;102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03" name="Google Shape;103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07" name="Google Shape;107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" name="Google Shape;110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11" name="Google Shape;111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3" name="Google Shape;113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iW5X9JfDYqSbjqJlBMYNFdwF9bXm0hkH/view" TargetMode="External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gif"/><Relationship Id="rId4" Type="http://schemas.openxmlformats.org/officeDocument/2006/relationships/image" Target="../media/image17.gif"/><Relationship Id="rId5" Type="http://schemas.openxmlformats.org/officeDocument/2006/relationships/hyperlink" Target="https://giphy.com/gifs/klarna-reaction-reactions-tap-xvqIOHfQvth5NeoT0Y" TargetMode="External"/><Relationship Id="rId6" Type="http://schemas.openxmlformats.org/officeDocument/2006/relationships/hyperlink" Target="https://giphy.com/gifs/transparent-63I6FXZTXks2A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hyperlink" Target="https://www.geekwire.com/2015/app-of-the-week-handpick-finds-recipes-for-the-ingredients-in-your-fridge/" TargetMode="External"/><Relationship Id="rId6" Type="http://schemas.openxmlformats.org/officeDocument/2006/relationships/hyperlink" Target="https://dribbble.com/shots/7170152-Smart-Recip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gif"/><Relationship Id="rId4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/>
          <p:nvPr/>
        </p:nvSpPr>
        <p:spPr>
          <a:xfrm>
            <a:off x="311700" y="1506575"/>
            <a:ext cx="85206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</a:t>
            </a:r>
            <a:endParaRPr b="1" sz="5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Pacman</a:t>
            </a:r>
            <a:endParaRPr b="1" sz="5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726775" y="3267600"/>
            <a:ext cx="576300" cy="57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2332350" y="4056825"/>
            <a:ext cx="383100" cy="38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62" name="Google Shape;2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900" y="459050"/>
            <a:ext cx="2076000" cy="265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3" name="Google Shape;263;p13"/>
          <p:cNvSpPr txBox="1"/>
          <p:nvPr>
            <p:ph idx="1" type="body"/>
          </p:nvPr>
        </p:nvSpPr>
        <p:spPr>
          <a:xfrm>
            <a:off x="726775" y="3267575"/>
            <a:ext cx="77691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500">
                <a:solidFill>
                  <a:schemeClr val="lt2"/>
                </a:solidFill>
              </a:rPr>
              <a:t>- Iteration 1 -</a:t>
            </a:r>
            <a:endParaRPr sz="2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User Flow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1" name="Google Shape;351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52" name="Google Shape;3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2"/>
          <p:cNvSpPr/>
          <p:nvPr/>
        </p:nvSpPr>
        <p:spPr>
          <a:xfrm>
            <a:off x="612525" y="2829300"/>
            <a:ext cx="1428300" cy="4599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2"/>
                </a:solidFill>
              </a:rPr>
              <a:t>User enters the app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2848975" y="2528875"/>
            <a:ext cx="18084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swipes through onboarding flow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55" name="Google Shape;355;p22"/>
          <p:cNvCxnSpPr>
            <a:stCxn id="353" idx="3"/>
            <a:endCxn id="354" idx="1"/>
          </p:cNvCxnSpPr>
          <p:nvPr/>
        </p:nvCxnSpPr>
        <p:spPr>
          <a:xfrm flipH="1" rot="10800000">
            <a:off x="2040825" y="2817150"/>
            <a:ext cx="808200" cy="24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22"/>
          <p:cNvSpPr/>
          <p:nvPr/>
        </p:nvSpPr>
        <p:spPr>
          <a:xfrm>
            <a:off x="4343875" y="1404075"/>
            <a:ext cx="15264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selects individual preferences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57" name="Google Shape;357;p22"/>
          <p:cNvCxnSpPr>
            <a:stCxn id="354" idx="3"/>
            <a:endCxn id="356" idx="2"/>
          </p:cNvCxnSpPr>
          <p:nvPr/>
        </p:nvCxnSpPr>
        <p:spPr>
          <a:xfrm flipH="1" rot="10800000">
            <a:off x="4657375" y="1980325"/>
            <a:ext cx="449700" cy="836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22"/>
          <p:cNvSpPr/>
          <p:nvPr/>
        </p:nvSpPr>
        <p:spPr>
          <a:xfrm>
            <a:off x="6591625" y="2356100"/>
            <a:ext cx="18084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2"/>
                </a:solidFill>
              </a:rPr>
              <a:t>receives recipe suggestions on the home screen</a:t>
            </a:r>
            <a:endParaRPr sz="1100">
              <a:solidFill>
                <a:schemeClr val="lt2"/>
              </a:solidFill>
            </a:endParaRPr>
          </a:p>
        </p:txBody>
      </p:sp>
      <p:cxnSp>
        <p:nvCxnSpPr>
          <p:cNvPr id="359" name="Google Shape;359;p22"/>
          <p:cNvCxnSpPr>
            <a:stCxn id="356" idx="3"/>
            <a:endCxn id="358" idx="0"/>
          </p:cNvCxnSpPr>
          <p:nvPr/>
        </p:nvCxnSpPr>
        <p:spPr>
          <a:xfrm>
            <a:off x="5870275" y="1692225"/>
            <a:ext cx="1625700" cy="663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22"/>
          <p:cNvSpPr/>
          <p:nvPr/>
        </p:nvSpPr>
        <p:spPr>
          <a:xfrm>
            <a:off x="6197675" y="3715550"/>
            <a:ext cx="16257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starts selecting the ingredients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61" name="Google Shape;361;p22"/>
          <p:cNvCxnSpPr>
            <a:stCxn id="358" idx="2"/>
            <a:endCxn id="360" idx="0"/>
          </p:cNvCxnSpPr>
          <p:nvPr/>
        </p:nvCxnSpPr>
        <p:spPr>
          <a:xfrm flipH="1">
            <a:off x="7010425" y="2932400"/>
            <a:ext cx="485400" cy="783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22"/>
          <p:cNvSpPr/>
          <p:nvPr/>
        </p:nvSpPr>
        <p:spPr>
          <a:xfrm>
            <a:off x="4294225" y="4316750"/>
            <a:ext cx="16257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gets recipe recommendations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363" name="Google Shape;363;p22"/>
          <p:cNvSpPr/>
          <p:nvPr/>
        </p:nvSpPr>
        <p:spPr>
          <a:xfrm>
            <a:off x="1127275" y="4352750"/>
            <a:ext cx="14283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chooses preferred recipe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64" name="Google Shape;364;p22"/>
          <p:cNvCxnSpPr>
            <a:stCxn id="360" idx="2"/>
            <a:endCxn id="362" idx="3"/>
          </p:cNvCxnSpPr>
          <p:nvPr/>
        </p:nvCxnSpPr>
        <p:spPr>
          <a:xfrm flipH="1">
            <a:off x="5920025" y="4291850"/>
            <a:ext cx="1090500" cy="313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22"/>
          <p:cNvCxnSpPr>
            <a:stCxn id="362" idx="1"/>
            <a:endCxn id="363" idx="3"/>
          </p:cNvCxnSpPr>
          <p:nvPr/>
        </p:nvCxnSpPr>
        <p:spPr>
          <a:xfrm flipH="1">
            <a:off x="2555725" y="4604900"/>
            <a:ext cx="1738500" cy="36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22"/>
          <p:cNvCxnSpPr>
            <a:stCxn id="358" idx="2"/>
            <a:endCxn id="363" idx="3"/>
          </p:cNvCxnSpPr>
          <p:nvPr/>
        </p:nvCxnSpPr>
        <p:spPr>
          <a:xfrm flipH="1">
            <a:off x="2555725" y="2932400"/>
            <a:ext cx="4940100" cy="1708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7" name="Google Shape;3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9025" y="1197736"/>
            <a:ext cx="548700" cy="11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24" y="1519388"/>
            <a:ext cx="548700" cy="115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4850" y="102875"/>
            <a:ext cx="548700" cy="115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2"/>
          <p:cNvPicPr preferRelativeResize="0"/>
          <p:nvPr/>
        </p:nvPicPr>
        <p:blipFill rotWithShape="1">
          <a:blip r:embed="rId7">
            <a:alphaModFix/>
          </a:blip>
          <a:srcRect b="-1469" l="455" r="56550" t="1470"/>
          <a:stretch/>
        </p:blipFill>
        <p:spPr>
          <a:xfrm>
            <a:off x="7813726" y="944025"/>
            <a:ext cx="586301" cy="126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7375" y="3690625"/>
            <a:ext cx="548700" cy="11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625" y="3715562"/>
            <a:ext cx="586300" cy="12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3" title="Sketches _ Moodboard - FOODIYO - Figma 2021-11-06 15-39-4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3900" y="-169200"/>
            <a:ext cx="9867902" cy="5345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3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Prototype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9" name="Google Shape;379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235250" y="4802975"/>
            <a:ext cx="5934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https://www.figma.com/proto/h84h7g8BAsLOiNw8uyKVOt/FOODIYO?page-id=0%3A1&amp;node-id=51%3A1366&amp;starting-point-node-id=51%3A263&amp;scaling=min-zoom&amp;show-proto-sidebar=1</a:t>
            </a:r>
            <a:endParaRPr sz="5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 txBox="1"/>
          <p:nvPr>
            <p:ph type="title"/>
          </p:nvPr>
        </p:nvSpPr>
        <p:spPr>
          <a:xfrm>
            <a:off x="421600" y="683625"/>
            <a:ext cx="8327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User Testing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6" name="Google Shape;386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387" name="Google Shape;387;p24"/>
          <p:cNvSpPr/>
          <p:nvPr/>
        </p:nvSpPr>
        <p:spPr>
          <a:xfrm>
            <a:off x="2977975" y="725225"/>
            <a:ext cx="3450000" cy="85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 would like to see more colors and a nicer UI design.”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7097375" y="3421175"/>
            <a:ext cx="16785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“More detailed text input instead of free spaces would be helpful”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24"/>
          <p:cNvSpPr/>
          <p:nvPr/>
        </p:nvSpPr>
        <p:spPr>
          <a:xfrm>
            <a:off x="2977975" y="1866700"/>
            <a:ext cx="34500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 would prefer an earlier selection of whether to receive a recommended recipe or choose a dish freely!”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24"/>
          <p:cNvSpPr/>
          <p:nvPr/>
        </p:nvSpPr>
        <p:spPr>
          <a:xfrm>
            <a:off x="2977950" y="3421175"/>
            <a:ext cx="34500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"The App does not know what kind of ingredients I have at home, but is suggesting banana bread…?"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24"/>
          <p:cNvSpPr/>
          <p:nvPr/>
        </p:nvSpPr>
        <p:spPr>
          <a:xfrm>
            <a:off x="510275" y="1866700"/>
            <a:ext cx="1731300" cy="81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 do not like Cheese Toast!”</a:t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2" name="Google Shape;3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373" y="725225"/>
            <a:ext cx="1651928" cy="24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75" y="2970800"/>
            <a:ext cx="1731175" cy="173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4"/>
          <p:cNvSpPr txBox="1"/>
          <p:nvPr/>
        </p:nvSpPr>
        <p:spPr>
          <a:xfrm>
            <a:off x="2909150" y="4774200"/>
            <a:ext cx="554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rgbClr val="99999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https://giphy.com/gifs/klarna-reaction-reactions-tap-xvqIOHfQvth5NeoT0Y</a:t>
            </a:r>
            <a:endParaRPr sz="5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rgbClr val="99999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https://giphy.com/gifs/transparent-63I6FXZTXks2A</a:t>
            </a:r>
            <a:endParaRPr sz="50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Conclusions...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0" name="Google Shape;400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01" name="Google Shape;401;p25"/>
          <p:cNvSpPr txBox="1"/>
          <p:nvPr/>
        </p:nvSpPr>
        <p:spPr>
          <a:xfrm>
            <a:off x="611325" y="1439050"/>
            <a:ext cx="7578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revision of user flow regarding recipe recommendation based on ingredient selection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more appealing and colorful design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detailed text input, as well as pictures / videos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further development of implemented features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25"/>
          <p:cNvSpPr/>
          <p:nvPr/>
        </p:nvSpPr>
        <p:spPr>
          <a:xfrm>
            <a:off x="6459750" y="2053900"/>
            <a:ext cx="2289492" cy="1462644"/>
          </a:xfrm>
          <a:prstGeom prst="clou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69C3A0"/>
              </a:highlight>
            </a:endParaRPr>
          </a:p>
        </p:txBody>
      </p:sp>
      <p:sp>
        <p:nvSpPr>
          <p:cNvPr id="403" name="Google Shape;403;p25"/>
          <p:cNvSpPr/>
          <p:nvPr/>
        </p:nvSpPr>
        <p:spPr>
          <a:xfrm>
            <a:off x="6345050" y="3516550"/>
            <a:ext cx="390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5"/>
          <p:cNvSpPr/>
          <p:nvPr/>
        </p:nvSpPr>
        <p:spPr>
          <a:xfrm>
            <a:off x="5938825" y="4030950"/>
            <a:ext cx="305700" cy="31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43434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Questions to debate</a:t>
            </a:r>
            <a:r>
              <a:rPr lang="de">
                <a:solidFill>
                  <a:schemeClr val="lt2"/>
                </a:solidFill>
              </a:rPr>
              <a:t>…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0" name="Google Shape;410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11" name="Google Shape;411;p26"/>
          <p:cNvSpPr txBox="1"/>
          <p:nvPr/>
        </p:nvSpPr>
        <p:spPr>
          <a:xfrm>
            <a:off x="681300" y="1597875"/>
            <a:ext cx="63291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not sure about the camera integration / barcode scan?</a:t>
            </a:r>
            <a:endParaRPr sz="1700">
              <a:solidFill>
                <a:schemeClr val="lt1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not sure about creating a </a:t>
            </a: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database</a:t>
            </a: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 for recipes…?</a:t>
            </a:r>
            <a:endParaRPr sz="1700">
              <a:solidFill>
                <a:schemeClr val="lt1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not sure about current user flow…?</a:t>
            </a:r>
            <a:endParaRPr sz="1700">
              <a:solidFill>
                <a:schemeClr val="lt1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de" sz="1700">
                <a:solidFill>
                  <a:schemeClr val="lt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how many different user flows should be fully implemented?</a:t>
            </a:r>
            <a:endParaRPr sz="1700">
              <a:solidFill>
                <a:schemeClr val="lt1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311700" y="386175"/>
            <a:ext cx="250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22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FOODIYO</a:t>
            </a:r>
            <a:r>
              <a:rPr lang="de" sz="2800">
                <a:solidFill>
                  <a:schemeClr val="lt2"/>
                </a:solidFill>
              </a:rPr>
              <a:t> </a:t>
            </a:r>
            <a:endParaRPr sz="2800">
              <a:solidFill>
                <a:schemeClr val="lt2"/>
              </a:solidFill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311700" y="1128925"/>
            <a:ext cx="50319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660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The goal of the app is for people to discover new recipes with the ingredients they have already at home.</a:t>
            </a:r>
            <a:endParaRPr sz="66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1" name="Google Shape;271;p14"/>
          <p:cNvPicPr preferRelativeResize="0"/>
          <p:nvPr/>
        </p:nvPicPr>
        <p:blipFill rotWithShape="1">
          <a:blip r:embed="rId3">
            <a:alphaModFix/>
          </a:blip>
          <a:srcRect b="5021" l="8402" r="9299" t="12795"/>
          <a:stretch/>
        </p:blipFill>
        <p:spPr>
          <a:xfrm>
            <a:off x="6978300" y="1128925"/>
            <a:ext cx="1954800" cy="367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2" name="Google Shape;272;p14"/>
          <p:cNvPicPr preferRelativeResize="0"/>
          <p:nvPr/>
        </p:nvPicPr>
        <p:blipFill rotWithShape="1">
          <a:blip r:embed="rId4">
            <a:alphaModFix/>
          </a:blip>
          <a:srcRect b="4568" l="34686" r="33020" t="5858"/>
          <a:stretch/>
        </p:blipFill>
        <p:spPr>
          <a:xfrm>
            <a:off x="5154550" y="453075"/>
            <a:ext cx="1612500" cy="3354600"/>
          </a:xfrm>
          <a:prstGeom prst="roundRect">
            <a:avLst>
              <a:gd fmla="val 16104" name="adj"/>
            </a:avLst>
          </a:prstGeom>
          <a:noFill/>
          <a:ln>
            <a:noFill/>
          </a:ln>
        </p:spPr>
      </p:pic>
      <p:sp>
        <p:nvSpPr>
          <p:cNvPr id="273" name="Google Shape;273;p14"/>
          <p:cNvSpPr txBox="1"/>
          <p:nvPr/>
        </p:nvSpPr>
        <p:spPr>
          <a:xfrm>
            <a:off x="1464575" y="879875"/>
            <a:ext cx="341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304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d</a:t>
            </a:r>
            <a:r>
              <a:rPr lang="de" sz="3304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iscover new recipes -</a:t>
            </a:r>
            <a:r>
              <a:rPr lang="de" sz="2682">
                <a:latin typeface="Nunito"/>
                <a:ea typeface="Nunito"/>
                <a:cs typeface="Nunito"/>
                <a:sym typeface="Nunito"/>
              </a:rPr>
              <a:t> </a:t>
            </a:r>
            <a:endParaRPr sz="2682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FFFFFF"/>
                </a:solidFill>
              </a:rPr>
              <a:t> 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74" name="Google Shape;274;p14"/>
          <p:cNvSpPr txBox="1"/>
          <p:nvPr/>
        </p:nvSpPr>
        <p:spPr>
          <a:xfrm>
            <a:off x="161700" y="4662625"/>
            <a:ext cx="53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 u="sng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https://www.geekwire.com/2015/app-of-the-week-handpick-finds-recipes-for-the-ingredients-in-your-fridge/</a:t>
            </a:r>
            <a:endParaRPr sz="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 u="sng">
                <a:solidFill>
                  <a:schemeClr val="lt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https://dribbble.com/shots/7170152-Smart-Recipes</a:t>
            </a:r>
            <a:endParaRPr sz="600">
              <a:solidFill>
                <a:schemeClr val="lt2"/>
              </a:solidFill>
            </a:endParaRPr>
          </a:p>
        </p:txBody>
      </p:sp>
      <p:grpSp>
        <p:nvGrpSpPr>
          <p:cNvPr id="275" name="Google Shape;275;p14"/>
          <p:cNvGrpSpPr/>
          <p:nvPr/>
        </p:nvGrpSpPr>
        <p:grpSpPr>
          <a:xfrm>
            <a:off x="161700" y="2194475"/>
            <a:ext cx="2289492" cy="1462644"/>
            <a:chOff x="232325" y="2229800"/>
            <a:chExt cx="2289492" cy="1462644"/>
          </a:xfrm>
        </p:grpSpPr>
        <p:sp>
          <p:nvSpPr>
            <p:cNvPr id="276" name="Google Shape;276;p14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277" name="Google Shape;277;p14"/>
            <p:cNvSpPr txBox="1"/>
            <p:nvPr/>
          </p:nvSpPr>
          <p:spPr>
            <a:xfrm>
              <a:off x="495675" y="2399300"/>
              <a:ext cx="17628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App designed for everybody, but more focused on the youth.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78" name="Google Shape;278;p14"/>
          <p:cNvGrpSpPr/>
          <p:nvPr/>
        </p:nvGrpSpPr>
        <p:grpSpPr>
          <a:xfrm>
            <a:off x="2380039" y="3010125"/>
            <a:ext cx="2456854" cy="1652495"/>
            <a:chOff x="15572" y="2984450"/>
            <a:chExt cx="2289492" cy="1462644"/>
          </a:xfrm>
        </p:grpSpPr>
        <p:sp>
          <p:nvSpPr>
            <p:cNvPr id="279" name="Google Shape;279;p14"/>
            <p:cNvSpPr/>
            <p:nvPr/>
          </p:nvSpPr>
          <p:spPr>
            <a:xfrm>
              <a:off x="15572" y="298445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280" name="Google Shape;280;p14"/>
            <p:cNvSpPr txBox="1"/>
            <p:nvPr/>
          </p:nvSpPr>
          <p:spPr>
            <a:xfrm>
              <a:off x="224207" y="3150011"/>
              <a:ext cx="1833900" cy="11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Possibility to scan your own fridge, select different food/diet types or the duration of meal.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 txBox="1"/>
          <p:nvPr>
            <p:ph type="title"/>
          </p:nvPr>
        </p:nvSpPr>
        <p:spPr>
          <a:xfrm>
            <a:off x="421600" y="683625"/>
            <a:ext cx="8327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Interviews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6" name="Google Shape;286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2961513" y="725225"/>
            <a:ext cx="3162600" cy="85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always have a type of food in mind but cannot find the right recipe!"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6363325" y="3388175"/>
            <a:ext cx="2412600" cy="131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am annoyed when I'm struggling to find a recipe!"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2961513" y="1843485"/>
            <a:ext cx="31626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often buy ingredients when there are special offers &amp; check what to prepare with it afterwards!"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325" y="725225"/>
            <a:ext cx="2412600" cy="24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 rotWithShape="1">
          <a:blip r:embed="rId4">
            <a:alphaModFix/>
          </a:blip>
          <a:srcRect b="14522" l="0" r="0" t="0"/>
          <a:stretch/>
        </p:blipFill>
        <p:spPr>
          <a:xfrm>
            <a:off x="421600" y="3388046"/>
            <a:ext cx="2300700" cy="135202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/>
          <p:nvPr/>
        </p:nvSpPr>
        <p:spPr>
          <a:xfrm>
            <a:off x="2961513" y="3388050"/>
            <a:ext cx="3162600" cy="131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am disappointed when a dish did not turn out well!"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421600" y="1843488"/>
            <a:ext cx="23007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"Sometimes I am worried about not having all the ingredients at home!"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 rotWithShape="1">
          <a:blip r:embed="rId3">
            <a:alphaModFix/>
          </a:blip>
          <a:srcRect b="3235" l="1937" r="2157" t="2982"/>
          <a:stretch/>
        </p:blipFill>
        <p:spPr>
          <a:xfrm>
            <a:off x="187038" y="400688"/>
            <a:ext cx="8769925" cy="434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260075" y="368825"/>
            <a:ext cx="857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220">
                <a:solidFill>
                  <a:schemeClr val="lt1"/>
                </a:solidFill>
              </a:rPr>
              <a:t>Daniel </a:t>
            </a:r>
            <a:r>
              <a:rPr b="1" lang="de" sz="2220">
                <a:solidFill>
                  <a:schemeClr val="lt2"/>
                </a:solidFill>
              </a:rPr>
              <a:t>PERSONA</a:t>
            </a:r>
            <a:endParaRPr b="1" sz="2220">
              <a:solidFill>
                <a:schemeClr val="lt2"/>
              </a:solidFill>
            </a:endParaRPr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3150600" y="941525"/>
            <a:ext cx="3021600" cy="22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400">
                <a:solidFill>
                  <a:schemeClr val="lt2"/>
                </a:solidFill>
              </a:rPr>
              <a:t>AGE: 	</a:t>
            </a:r>
            <a:r>
              <a:rPr lang="de" sz="1400"/>
              <a:t>		</a:t>
            </a:r>
            <a:r>
              <a:rPr lang="de" sz="1400">
                <a:solidFill>
                  <a:schemeClr val="lt1"/>
                </a:solidFill>
              </a:rPr>
              <a:t>24	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OCCUPATION: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Working Student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STATUS:	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Single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LOCATION: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Munich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EDUCATION: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Informatics M.Sc.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HOBBIES:	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Skateboard,     </a:t>
            </a:r>
            <a:r>
              <a:rPr lang="de" sz="1400"/>
              <a:t>            </a:t>
            </a:r>
            <a:r>
              <a:rPr lang="de" sz="1400">
                <a:solidFill>
                  <a:srgbClr val="434343"/>
                </a:solidFill>
              </a:rPr>
              <a:t>.    </a:t>
            </a:r>
            <a:r>
              <a:rPr lang="de" sz="1400"/>
              <a:t>      </a:t>
            </a:r>
            <a:r>
              <a:rPr lang="de" sz="1400">
                <a:solidFill>
                  <a:schemeClr val="lt1"/>
                </a:solidFill>
              </a:rPr>
              <a:t>                   Tennis, Soccer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1525"/>
            <a:ext cx="2366845" cy="35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/>
          <p:nvPr/>
        </p:nvSpPr>
        <p:spPr>
          <a:xfrm>
            <a:off x="308225" y="3987905"/>
            <a:ext cx="2370300" cy="78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r>
              <a:rPr lang="de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I cook because it’s fun to get hands-on with food and experiment with flavors</a:t>
            </a:r>
            <a:r>
              <a:rPr lang="de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”</a:t>
            </a:r>
            <a:endParaRPr sz="13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0" name="Google Shape;310;p17"/>
          <p:cNvCxnSpPr>
            <a:endCxn id="306" idx="3"/>
          </p:cNvCxnSpPr>
          <p:nvPr/>
        </p:nvCxnSpPr>
        <p:spPr>
          <a:xfrm>
            <a:off x="3217475" y="636575"/>
            <a:ext cx="5615100" cy="186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17"/>
          <p:cNvSpPr txBox="1"/>
          <p:nvPr>
            <p:ph idx="1" type="body"/>
          </p:nvPr>
        </p:nvSpPr>
        <p:spPr>
          <a:xfrm>
            <a:off x="6273000" y="941525"/>
            <a:ext cx="2794800" cy="22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1400">
                <a:solidFill>
                  <a:schemeClr val="lt2"/>
                </a:solidFill>
              </a:rPr>
              <a:t>NEEDS</a:t>
            </a:r>
            <a:br>
              <a:rPr lang="de" sz="1400"/>
            </a:br>
            <a:r>
              <a:rPr lang="de" sz="1400">
                <a:solidFill>
                  <a:schemeClr val="lt1"/>
                </a:solidFill>
              </a:rPr>
              <a:t>- Get relevant recipes based 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on ingredients he’s chooses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Quick &amp; easy cooking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Get suggestions on dishes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Healthy dishes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Appealing pictures of dish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2" name="Google Shape;312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9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3" name="Google Shape;313;p17"/>
          <p:cNvSpPr txBox="1"/>
          <p:nvPr>
            <p:ph idx="1" type="body"/>
          </p:nvPr>
        </p:nvSpPr>
        <p:spPr>
          <a:xfrm>
            <a:off x="6273000" y="3171250"/>
            <a:ext cx="27948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1400">
                <a:solidFill>
                  <a:schemeClr val="lt2"/>
                </a:solidFill>
              </a:rPr>
              <a:t>FEARS</a:t>
            </a:r>
            <a:br>
              <a:rPr lang="de" sz="1400"/>
            </a:br>
            <a:r>
              <a:rPr lang="de" sz="1400">
                <a:solidFill>
                  <a:schemeClr val="lt1"/>
                </a:solidFill>
              </a:rPr>
              <a:t>- No clue how &amp; what to cook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Worried about not having all the ingredients at home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4" name="Google Shape;314;p17"/>
          <p:cNvSpPr txBox="1"/>
          <p:nvPr>
            <p:ph idx="1" type="body"/>
          </p:nvPr>
        </p:nvSpPr>
        <p:spPr>
          <a:xfrm>
            <a:off x="3264000" y="3171425"/>
            <a:ext cx="27948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1400">
                <a:solidFill>
                  <a:schemeClr val="lt2"/>
                </a:solidFill>
              </a:rPr>
              <a:t>GOALS</a:t>
            </a:r>
            <a:br>
              <a:rPr lang="de" sz="1400"/>
            </a:br>
            <a:r>
              <a:rPr lang="de" sz="1400">
                <a:solidFill>
                  <a:schemeClr val="lt1"/>
                </a:solidFill>
              </a:rPr>
              <a:t>- Having fun while cooking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Improve cooking skills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Cook for family &amp; friends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5" name="Google Shape;315;p17"/>
          <p:cNvSpPr txBox="1"/>
          <p:nvPr/>
        </p:nvSpPr>
        <p:spPr>
          <a:xfrm>
            <a:off x="3217475" y="4802975"/>
            <a:ext cx="525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https://www.pexels.com/de-de/foto/freudiger-ethnischer-mannlicher-teenager-der-skateboard-tragt-und-nach-dem-training-im-park-lacht-5384429/</a:t>
            </a:r>
            <a:endParaRPr sz="5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>
            <p:ph type="title"/>
          </p:nvPr>
        </p:nvSpPr>
        <p:spPr>
          <a:xfrm>
            <a:off x="550950" y="1347300"/>
            <a:ext cx="8042100" cy="24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20">
                <a:solidFill>
                  <a:schemeClr val="lt2"/>
                </a:solidFill>
              </a:rPr>
              <a:t>How might we support students </a:t>
            </a:r>
            <a:br>
              <a:rPr lang="de" sz="3620">
                <a:solidFill>
                  <a:schemeClr val="lt2"/>
                </a:solidFill>
              </a:rPr>
            </a:br>
            <a:r>
              <a:rPr lang="de" sz="3620">
                <a:solidFill>
                  <a:schemeClr val="lt2"/>
                </a:solidFill>
              </a:rPr>
              <a:t>in discovering new</a:t>
            </a:r>
            <a:r>
              <a:rPr lang="de" sz="3620">
                <a:solidFill>
                  <a:schemeClr val="lt2"/>
                </a:solidFill>
              </a:rPr>
              <a:t> recipes </a:t>
            </a:r>
            <a:br>
              <a:rPr lang="de" sz="3620">
                <a:solidFill>
                  <a:schemeClr val="lt2"/>
                </a:solidFill>
              </a:rPr>
            </a:br>
            <a:r>
              <a:rPr lang="de" sz="3620">
                <a:solidFill>
                  <a:schemeClr val="lt2"/>
                </a:solidFill>
              </a:rPr>
              <a:t>to prepare great dishes</a:t>
            </a:r>
            <a:r>
              <a:rPr lang="de" sz="3620">
                <a:solidFill>
                  <a:schemeClr val="lt2"/>
                </a:solidFill>
              </a:rPr>
              <a:t>? </a:t>
            </a:r>
            <a:endParaRPr sz="3620">
              <a:solidFill>
                <a:schemeClr val="lt2"/>
              </a:solidFill>
            </a:endParaRPr>
          </a:p>
        </p:txBody>
      </p:sp>
      <p:sp>
        <p:nvSpPr>
          <p:cNvPr id="321" name="Google Shape;321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Sketches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7" name="Google Shape;327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28" name="Google Shape;3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0250"/>
            <a:ext cx="9144000" cy="24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Sketches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5" name="Google Shape;335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00" y="1308675"/>
            <a:ext cx="7734501" cy="34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Low-Fidelity Prototype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3" name="Google Shape;343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50" y="1404075"/>
            <a:ext cx="7928773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